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03" r:id="rId2"/>
    <p:sldId id="354" r:id="rId3"/>
    <p:sldId id="345" r:id="rId4"/>
    <p:sldId id="346" r:id="rId5"/>
    <p:sldId id="347" r:id="rId6"/>
    <p:sldId id="348" r:id="rId7"/>
    <p:sldId id="349" r:id="rId8"/>
    <p:sldId id="350" r:id="rId9"/>
    <p:sldId id="351" r:id="rId10"/>
    <p:sldId id="352" r:id="rId11"/>
    <p:sldId id="356" r:id="rId12"/>
    <p:sldId id="355" r:id="rId13"/>
    <p:sldId id="353" r:id="rId1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6600"/>
    <a:srgbClr val="996633"/>
    <a:srgbClr val="008000"/>
    <a:srgbClr val="FFFFFF"/>
    <a:srgbClr val="FF9933"/>
    <a:srgbClr val="00CC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17" autoAdjust="0"/>
    <p:restoredTop sz="94761" autoAdjust="0"/>
  </p:normalViewPr>
  <p:slideViewPr>
    <p:cSldViewPr snapToGrid="0">
      <p:cViewPr varScale="1">
        <p:scale>
          <a:sx n="119" d="100"/>
          <a:sy n="119" d="100"/>
        </p:scale>
        <p:origin x="1266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673A9FE4-4208-43AE-BE38-4AC176CD233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412D7FAF-AA64-48EA-A505-28AFB62A91BD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8" name="Rectangle 4">
            <a:extLst>
              <a:ext uri="{FF2B5EF4-FFF2-40B4-BE49-F238E27FC236}">
                <a16:creationId xmlns:a16="http://schemas.microsoft.com/office/drawing/2014/main" id="{4D5F9D45-1F6E-4B9B-9D2C-46AC6A06DF0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9" name="Rectangle 5">
            <a:extLst>
              <a:ext uri="{FF2B5EF4-FFF2-40B4-BE49-F238E27FC236}">
                <a16:creationId xmlns:a16="http://schemas.microsoft.com/office/drawing/2014/main" id="{1EA19D93-E011-4F77-9E82-5232335B3E27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E3A6487A-2CC0-451F-A43C-8A4A85E745E5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1131225F-BD14-4739-A517-7093490A5F7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2372F098-0A7D-47B7-AA52-8647184A85CD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F94F0523-5B6B-4914-8977-9C0868872A80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43885814-5BD2-4759-A992-25ADB226672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 noProof="0"/>
              <a:t>Clique para editar os estilos do texto mestre</a:t>
            </a:r>
          </a:p>
          <a:p>
            <a:pPr lvl="1"/>
            <a:r>
              <a:rPr lang="en-US" altLang="pt-BR" noProof="0"/>
              <a:t>Segundo nível</a:t>
            </a:r>
          </a:p>
          <a:p>
            <a:pPr lvl="2"/>
            <a:r>
              <a:rPr lang="en-US" altLang="pt-BR" noProof="0"/>
              <a:t>Terceiro nível</a:t>
            </a:r>
          </a:p>
          <a:p>
            <a:pPr lvl="3"/>
            <a:r>
              <a:rPr lang="en-US" altLang="pt-BR" noProof="0"/>
              <a:t>Quarto nível</a:t>
            </a:r>
          </a:p>
          <a:p>
            <a:pPr lvl="4"/>
            <a:r>
              <a:rPr lang="en-US" altLang="pt-BR" noProof="0"/>
              <a:t>Quinto nível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36BD8B9D-B5D7-4129-9D7F-4B3940F81B6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02578529-C767-40D6-A3DF-39BB66C7F0B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A244F8C-675C-450D-9BB5-01B0B9F82890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934C9918-EBA9-497B-8B4E-D12CA64C859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9D1C7D7-4F66-455E-A798-31739B656901}" type="slidenum">
              <a:rPr lang="en-US" altLang="pt-BR" sz="1200" smtClean="0"/>
              <a:pPr/>
              <a:t>1</a:t>
            </a:fld>
            <a:endParaRPr lang="en-US" altLang="pt-BR" sz="1200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5F48730A-9256-4AF4-B767-FF7CB1F7D2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BEC20640-FB1E-4E49-8D97-2DFAC7F025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7D49DB5E-4E62-4106-9340-9CC446F7EE4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22DB16B-DFD4-4F9A-B4C0-54DB824E1149}" type="slidenum">
              <a:rPr lang="en-US" altLang="pt-BR" sz="1200" smtClean="0"/>
              <a:pPr/>
              <a:t>3</a:t>
            </a:fld>
            <a:endParaRPr lang="en-US" altLang="pt-BR" sz="12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AE998828-D618-4395-B05E-57D2F604CD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303429C1-1F3A-4271-A27C-39493FF931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084F84D-4894-4AC0-A19A-250161F446F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05CF72E-140A-4FE1-910B-263FAC54D83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5552531-EE66-4500-ABF2-E0523B08B84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33F52E-7F18-495E-9D11-E972F690B449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777282913"/>
      </p:ext>
    </p:extLst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3879BB8-D007-4278-BB91-A8B075211CD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9849239-249B-4904-AB93-E2ABC051651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3D9652A-CDB2-4170-9879-B26FBCA05BD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C00F25-33E9-4AC1-ACA4-B41ABB743E00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469634850"/>
      </p:ext>
    </p:extLst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1AD99A1-2B78-4D92-827B-536CFED1F3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2509362-650E-4617-92A7-C6FF558795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78AE7F8-A818-4A93-9CF1-17F1C8E065F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8C2678-E1B3-48B0-ACA3-0146223DC4E1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812107582"/>
      </p:ext>
    </p:extLst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C1AE27D-D382-41B0-8F0C-CB22152BD32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C4BF71-202D-488D-A8B5-2B5E6108B89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6D87808-95F9-4475-B6A5-718723A59A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41136D-F399-48C6-8A9B-61571A172E5E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505536393"/>
      </p:ext>
    </p:extLst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6096B5F-4362-4CB6-BE46-130FC50FC00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EAB5CEA-B960-4773-8236-B4C5587503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DA08694-B090-4366-9EFE-4F489E01D4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060855-37EA-4177-B210-630AEA5C1F7D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003729674"/>
      </p:ext>
    </p:extLst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9968F8-2FC1-4842-B881-5961A9E5066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84F077-3B30-4EF8-9500-88655C2CA9D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772A2E-8BCC-4A51-9C53-37F16552A63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A7AFB8-12E3-4D82-8B3B-6F39BF723518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016709695"/>
      </p:ext>
    </p:extLst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87310E7B-FFB3-4DCF-A82F-C034382C54D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0AF2CF66-A314-4727-B250-1118FAD02C3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8E5D587-BA45-424E-9713-D2E9A45C77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0EDDCB-BD02-4CDC-AC37-016B1DC7D658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427915407"/>
      </p:ext>
    </p:extLst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3A5F2024-129E-46EF-A79F-01DAF3F9F64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A293631-92DE-4CFE-96E9-99A34B03237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E88417F-1C8D-49FA-AD74-73F6D2261CD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0C240A-48DA-4469-A943-2B11C4C6281C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540917700"/>
      </p:ext>
    </p:extLst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F71364B-6C1A-4746-82CA-5C2EBB5081D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2E42DDD-50E1-415A-A490-B1D4A71EC3A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0F8B716E-21B9-4273-BE46-25C7274DBBC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993962-5F71-41F9-9C61-E56A98902E7E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652711382"/>
      </p:ext>
    </p:extLst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03553A-731F-421C-9CED-C1D6C8AF61E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74C938-FFDF-4188-8E51-C2725A0EB6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490AEF-62B2-419F-A4DD-3D59CEE2629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A149F7-58FB-4754-BDD2-7FBC3A6B44FC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738189682"/>
      </p:ext>
    </p:extLst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CD50AF-27E0-434D-A45D-7BED52E0CDE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CC04C7-4F1A-4ECF-9786-0219DD1C36B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260CD2-00EF-492B-AB67-1B2C13C43F9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9E6B6B-F84F-44ED-BDCF-70EFD83ED329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099088348"/>
      </p:ext>
    </p:extLst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ACC646CB-1883-4D7C-B567-E271F1AC14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 estilo do título mestre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D0D5C2FA-54D4-4D7B-9BF6-F401F4EDD0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os estilos do texto mestre</a:t>
            </a:r>
          </a:p>
          <a:p>
            <a:pPr lvl="1"/>
            <a:r>
              <a:rPr lang="en-US" altLang="pt-BR"/>
              <a:t>Segundo nível</a:t>
            </a:r>
          </a:p>
          <a:p>
            <a:pPr lvl="2"/>
            <a:r>
              <a:rPr lang="en-US" altLang="pt-BR"/>
              <a:t>Terceiro nível</a:t>
            </a:r>
          </a:p>
          <a:p>
            <a:pPr lvl="3"/>
            <a:r>
              <a:rPr lang="en-US" altLang="pt-BR"/>
              <a:t>Quarto nível</a:t>
            </a:r>
          </a:p>
          <a:p>
            <a:pPr lvl="4"/>
            <a:r>
              <a:rPr lang="en-US" altLang="pt-BR"/>
              <a:t>Quinto nível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6C1F13B3-E432-4421-9788-7DBF7A6B014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E4502244-471A-4E37-AE43-6A0C2EFD862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DE38B820-FD8F-426B-9FEF-86D32CFA7C52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A1B4EF7F-C73D-4D11-AC1F-6CBD493E4567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random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A8A20C43-0150-4646-9F8A-6964367A55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1113" y="1193800"/>
            <a:ext cx="6027737" cy="2336800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defRPr/>
            </a:pPr>
            <a:r>
              <a:rPr lang="pt-BR" altLang="zh-CN" sz="4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 </a:t>
            </a:r>
            <a:r>
              <a:rPr lang="pt-BR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Programação - Aula 09</a:t>
            </a:r>
          </a:p>
          <a:p>
            <a:pPr algn="ctr">
              <a:defRPr/>
            </a:pPr>
            <a:r>
              <a:rPr lang="pt-BR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Registros</a:t>
            </a:r>
            <a:endParaRPr lang="pt-BR" sz="4000" dirty="0">
              <a:solidFill>
                <a:srgbClr val="FFFF00"/>
              </a:solidFill>
            </a:endParaRP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35ACE90E-060F-4A36-B8B6-87E52372EF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1463" y="1558925"/>
            <a:ext cx="5776912" cy="1757363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6D59AB-869F-431A-A377-E50EE045FD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9675" y="4932363"/>
            <a:ext cx="2425700" cy="52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BR" altLang="pt-BR" sz="2800" b="1" i="1">
                <a:latin typeface="Monotype Corsiva" panose="03010101010201010101" pitchFamily="66" charset="0"/>
              </a:rPr>
              <a:t>Prof. Mário Leite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DD1854F0-6872-44D0-AF89-27A4831B79B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541463" y="5434013"/>
            <a:ext cx="58293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" name="Aula 09 - Slide 01">
            <a:hlinkClick r:id="" action="ppaction://media"/>
            <a:extLst>
              <a:ext uri="{FF2B5EF4-FFF2-40B4-BE49-F238E27FC236}">
                <a16:creationId xmlns:a16="http://schemas.microsoft.com/office/drawing/2014/main" id="{68C6111D-6A46-4A89-A2BF-B3A92EB080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81473" y="589146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8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/>
      <p:bldP spid="11" grpId="0" animBg="1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74CCBFE8-1992-4B51-8793-F9A2219C8073}"/>
              </a:ext>
            </a:extLst>
          </p:cNvPr>
          <p:cNvSpPr txBox="1"/>
          <p:nvPr/>
        </p:nvSpPr>
        <p:spPr>
          <a:xfrm>
            <a:off x="66675" y="-71438"/>
            <a:ext cx="8981072" cy="1032510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179388" algn="l"/>
                <a:tab pos="809625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179388" algn="l"/>
                <a:tab pos="809625" algn="l"/>
              </a:tabLs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179388" algn="l"/>
                <a:tab pos="809625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179388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179388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9388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9388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9388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9388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>
              <a:spcBef>
                <a:spcPts val="3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Programa</a:t>
            </a:r>
            <a:r>
              <a:rPr lang="pt-BR" altLang="pt-BR" sz="13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3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r>
              <a:rPr lang="pt-BR" altLang="pt-BR" sz="1300" dirty="0" err="1">
                <a:solidFill>
                  <a:srgbClr val="FF6600"/>
                </a:solidFill>
                <a:latin typeface="Courier New" panose="02070309020205020404" pitchFamily="49" charset="0"/>
              </a:rPr>
              <a:t>CadastraAlunos</a:t>
            </a:r>
            <a:r>
              <a:rPr lang="pt-BR" sz="13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endParaRPr lang="pt-BR" altLang="pt-BR" sz="1300" dirty="0">
              <a:solidFill>
                <a:srgbClr val="FF6600"/>
              </a:solidFill>
              <a:latin typeface="Courier New" panose="02070309020205020404" pitchFamily="49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PT" altLang="pt-BR" sz="1300" b="1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pt-BR" altLang="pt-BR" sz="13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Tipo</a:t>
            </a:r>
            <a:r>
              <a:rPr lang="pt-BR" altLang="pt-BR" sz="1300" b="1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altLang="pt-BR" sz="1300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TAlunos</a:t>
            </a:r>
            <a:r>
              <a:rPr lang="pt-BR" altLang="pt-BR" sz="13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=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registro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  </a:t>
            </a:r>
            <a:r>
              <a:rPr lang="pt-BR" altLang="pt-BR" sz="1300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matric</a:t>
            </a:r>
            <a:r>
              <a:rPr lang="pt-BR" altLang="pt-BR" sz="13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 </a:t>
            </a:r>
            <a:r>
              <a:rPr lang="pt-BR" altLang="pt-BR" sz="13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inteiro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nome: </a:t>
            </a:r>
            <a:r>
              <a:rPr lang="pt-BR" altLang="pt-BR" sz="13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caractere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</a:t>
            </a:r>
            <a:r>
              <a:rPr lang="pt-BR" altLang="pt-BR" sz="13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trasf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: </a:t>
            </a:r>
            <a:r>
              <a:rPr lang="pt-BR" altLang="pt-BR" sz="13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lógico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</a:t>
            </a:r>
            <a:r>
              <a:rPr lang="pt-BR" altLang="pt-BR" sz="13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dtaNasc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: </a:t>
            </a:r>
            <a:r>
              <a:rPr lang="pt-BR" altLang="pt-BR" sz="13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caractere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renda: </a:t>
            </a:r>
            <a:r>
              <a:rPr lang="pt-BR" altLang="pt-BR" sz="13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real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altLang="pt-BR" sz="1300" b="1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FimRegistro</a:t>
            </a:r>
            <a:endParaRPr lang="pt-BR" altLang="pt-BR" sz="1300" b="1" dirty="0">
              <a:effectLst>
                <a:outerShdw blurRad="38100" dist="38100" dir="2700000" algn="tl">
                  <a:srgbClr val="000000"/>
                </a:outerShdw>
              </a:effectLst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altLang="pt-BR" sz="13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Declare 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Alunos</a:t>
            </a:r>
            <a:r>
              <a:rPr lang="pt-BR" altLang="pt-BR" sz="13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: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array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[30]</a:t>
            </a:r>
            <a:r>
              <a:rPr lang="pt-BR" altLang="pt-BR" sz="13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de</a:t>
            </a:r>
            <a:r>
              <a:rPr lang="pt-BR" altLang="pt-BR" sz="13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</a:t>
            </a:r>
            <a:r>
              <a:rPr lang="pt-BR" altLang="pt-BR" sz="1300" b="1" dirty="0" err="1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TAlunos</a:t>
            </a:r>
            <a:r>
              <a:rPr lang="pt-BR" altLang="pt-BR" sz="13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  </a:t>
            </a:r>
            <a:r>
              <a:rPr lang="pt-BR" altLang="pt-BR" sz="1100" b="1" i="1" dirty="0">
                <a:solidFill>
                  <a:srgbClr val="008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//supondo que sejam 30 alunos</a:t>
            </a:r>
            <a:r>
              <a:rPr lang="pt-BR" altLang="pt-BR" sz="1100" b="1" i="1" dirty="0">
                <a:solidFill>
                  <a:srgbClr val="008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 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j: </a:t>
            </a:r>
            <a:r>
              <a:rPr lang="pt-BR" altLang="pt-BR" sz="13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inteiro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   </a:t>
            </a:r>
            <a:r>
              <a:rPr lang="pt-BR" altLang="pt-BR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resp</a:t>
            </a:r>
            <a:r>
              <a:rPr lang="pt-BR" altLang="pt-BR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pt-BR" altLang="pt-BR" sz="13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caractere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Início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Para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 j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De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 1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Até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 30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Faça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300" dirty="0">
                <a:solidFill>
                  <a:srgbClr val="FF6600"/>
                </a:solidFill>
                <a:latin typeface="Courier New" panose="02070309020205020404" pitchFamily="49" charset="0"/>
              </a:rPr>
              <a:t>"Digite a matrícula do aluno: "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(Aluno[j].</a:t>
            </a:r>
            <a:r>
              <a:rPr lang="pt-BR" altLang="pt-BR" sz="13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matric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 	 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300" dirty="0">
                <a:solidFill>
                  <a:srgbClr val="FF6600"/>
                </a:solidFill>
                <a:latin typeface="Courier New" panose="02070309020205020404" pitchFamily="49" charset="0"/>
              </a:rPr>
              <a:t>"Digite o nome do aluno: "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(Aluno[j].nome)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 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300" dirty="0">
                <a:solidFill>
                  <a:srgbClr val="FF6600"/>
                </a:solidFill>
                <a:latin typeface="Courier New" panose="02070309020205020404" pitchFamily="49" charset="0"/>
              </a:rPr>
              <a:t>"Aluno transferido? [S/N]: "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3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resp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) 			</a:t>
            </a:r>
            <a:endParaRPr lang="pt-BR" altLang="pt-BR" sz="1100" b="1" i="1" dirty="0">
              <a:solidFill>
                <a:srgbClr val="FFFF00"/>
              </a:solidFill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 </a:t>
            </a:r>
            <a:r>
              <a:rPr lang="pt-BR" altLang="pt-BR" sz="13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resp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 </a:t>
            </a:r>
            <a:r>
              <a:rPr lang="pt-BR" altLang="pt-BR" sz="13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 </a:t>
            </a:r>
            <a:r>
              <a:rPr lang="pt-BR" altLang="pt-BR" sz="1300" b="1" dirty="0">
                <a:solidFill>
                  <a:srgbClr val="FFFF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Maiusc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3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resp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      Se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3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resp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=</a:t>
            </a:r>
            <a:r>
              <a:rPr lang="pt-BR" altLang="pt-BR" sz="1300" dirty="0">
                <a:solidFill>
                  <a:srgbClr val="FF6600"/>
                </a:solidFill>
                <a:latin typeface="Courier New" panose="02070309020205020404" pitchFamily="49" charset="0"/>
              </a:rPr>
              <a:t>"S"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    </a:t>
            </a:r>
            <a:r>
              <a:rPr lang="pt-BR" altLang="pt-BR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Aluno.transf</a:t>
            </a:r>
            <a:r>
              <a:rPr lang="pt-BR" altLang="pt-BR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[j] </a:t>
            </a:r>
            <a:r>
              <a:rPr lang="pt-BR" altLang="pt-BR" sz="13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 </a:t>
            </a:r>
            <a:r>
              <a:rPr lang="pt-BR" altLang="pt-BR" sz="13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V</a:t>
            </a:r>
            <a:r>
              <a:rPr lang="pt-BR" altLang="pt-BR" sz="13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  </a:t>
            </a:r>
            <a:r>
              <a:rPr lang="pt-BR" altLang="pt-BR" sz="1100" b="1" i="1" dirty="0">
                <a:solidFill>
                  <a:srgbClr val="008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//é aluno transferido </a:t>
            </a:r>
            <a:endParaRPr lang="pt-BR" altLang="pt-BR" sz="1100" b="1" i="1" dirty="0">
              <a:solidFill>
                <a:srgbClr val="008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sym typeface="Symbol" panose="05050102010706020507" pitchFamily="18" charset="2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	    </a:t>
            </a:r>
            <a:r>
              <a:rPr lang="pt-BR" altLang="pt-BR" sz="13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  <a:sym typeface="Symbol" panose="05050102010706020507" pitchFamily="18" charset="2"/>
              </a:rPr>
              <a:t>Senao</a:t>
            </a:r>
            <a:endParaRPr lang="pt-BR" altLang="pt-BR" sz="1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         </a:t>
            </a:r>
            <a:r>
              <a:rPr lang="pt-BR" altLang="pt-BR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Aluno.transf</a:t>
            </a:r>
            <a:r>
              <a:rPr lang="pt-BR" altLang="pt-BR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[j] </a:t>
            </a:r>
            <a:r>
              <a:rPr lang="pt-BR" altLang="pt-BR" sz="13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 </a:t>
            </a:r>
            <a:r>
              <a:rPr lang="pt-BR" altLang="pt-BR" sz="13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F</a:t>
            </a:r>
            <a:r>
              <a:rPr lang="pt-BR" altLang="pt-BR" sz="13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  </a:t>
            </a:r>
            <a:r>
              <a:rPr lang="pt-BR" altLang="pt-BR" sz="1100" b="1" i="1" dirty="0">
                <a:solidFill>
                  <a:srgbClr val="008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//não é aluno transferido</a:t>
            </a:r>
            <a:endParaRPr lang="pt-BR" altLang="pt-BR" sz="1300" b="1" dirty="0">
              <a:solidFill>
                <a:srgbClr val="FF6600"/>
              </a:solidFill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 pitchFamily="18" charset="2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   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  <a:sym typeface="Symbol" panose="05050102010706020507" pitchFamily="18" charset="2"/>
              </a:rPr>
              <a:t>FimSe</a:t>
            </a:r>
            <a:endParaRPr lang="pt-BR" altLang="pt-BR" sz="1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300" dirty="0">
                <a:solidFill>
                  <a:srgbClr val="FF6600"/>
                </a:solidFill>
                <a:latin typeface="Courier New" panose="02070309020205020404" pitchFamily="49" charset="0"/>
              </a:rPr>
              <a:t>"Digite a data de nascimento do aluno: "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(Aluno[j].</a:t>
            </a:r>
            <a:r>
              <a:rPr lang="pt-BR" altLang="pt-BR" sz="13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dtaNasc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300" dirty="0">
                <a:solidFill>
                  <a:srgbClr val="FF6600"/>
                </a:solidFill>
                <a:latin typeface="Courier New" panose="02070309020205020404" pitchFamily="49" charset="0"/>
              </a:rPr>
              <a:t>"Digite a renda familiar do aluno: "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	 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(Aluno[j].renda)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dirty="0">
                <a:latin typeface="Courier New" panose="02070309020205020404" pitchFamily="49" charset="0"/>
                <a:cs typeface="Times New Roman" panose="02020603050405020304" pitchFamily="18" charset="0"/>
              </a:rPr>
              <a:t>   </a:t>
            </a: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FimPara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FimPrograma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			</a:t>
            </a:r>
            <a:r>
              <a:rPr lang="pt-BR" altLang="pt-BR" sz="16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		   </a:t>
            </a:r>
            <a:r>
              <a:rPr lang="pt-BR" altLang="pt-BR" sz="16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		 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		   </a:t>
            </a:r>
            <a:r>
              <a:rPr lang="pt-BR" altLang="pt-BR" sz="16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		   </a:t>
            </a:r>
            <a:r>
              <a:rPr lang="pt-BR" altLang="pt-BR" sz="16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</p:txBody>
      </p:sp>
      <p:pic>
        <p:nvPicPr>
          <p:cNvPr id="6" name="Aula 09 - Slide 10">
            <a:hlinkClick r:id="" action="ppaction://media"/>
            <a:extLst>
              <a:ext uri="{FF2B5EF4-FFF2-40B4-BE49-F238E27FC236}">
                <a16:creationId xmlns:a16="http://schemas.microsoft.com/office/drawing/2014/main" id="{4A4DCC89-BC69-4CEC-B2AE-56A3478B5E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09280" y="590750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143F928-8D4F-44DD-8E9B-C06FCE017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43" y="152400"/>
            <a:ext cx="4436858" cy="65532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0AEEB04-B81E-4019-8DE7-BB1B93832A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0126" y="144379"/>
            <a:ext cx="4363454" cy="6545179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3341083E-39F1-4E8F-8A30-BC9E3F952044}"/>
              </a:ext>
            </a:extLst>
          </p:cNvPr>
          <p:cNvSpPr/>
          <p:nvPr/>
        </p:nvSpPr>
        <p:spPr bwMode="auto">
          <a:xfrm>
            <a:off x="160421" y="609600"/>
            <a:ext cx="2783305" cy="1772653"/>
          </a:xfrm>
          <a:prstGeom prst="rect">
            <a:avLst/>
          </a:prstGeom>
          <a:noFill/>
          <a:ln w="19050" cap="flat" cmpd="sng" algn="ctr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0327FEB1-5B26-4C08-96A3-44ED8E3CFCDA}"/>
              </a:ext>
            </a:extLst>
          </p:cNvPr>
          <p:cNvSpPr/>
          <p:nvPr/>
        </p:nvSpPr>
        <p:spPr bwMode="auto">
          <a:xfrm>
            <a:off x="160421" y="3420979"/>
            <a:ext cx="2863516" cy="3260558"/>
          </a:xfrm>
          <a:prstGeom prst="rect">
            <a:avLst/>
          </a:prstGeom>
          <a:noFill/>
          <a:ln w="19050" cap="flat" cmpd="sng" algn="ctr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86D9E1B-97F9-46DA-9227-8E9ED10DF9AA}"/>
              </a:ext>
            </a:extLst>
          </p:cNvPr>
          <p:cNvSpPr/>
          <p:nvPr/>
        </p:nvSpPr>
        <p:spPr bwMode="auto">
          <a:xfrm>
            <a:off x="4732421" y="320842"/>
            <a:ext cx="2783305" cy="3320716"/>
          </a:xfrm>
          <a:prstGeom prst="rect">
            <a:avLst/>
          </a:prstGeom>
          <a:noFill/>
          <a:ln w="19050" cap="flat" cmpd="sng" algn="ctr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FD5F2F89-4EF8-47E1-958C-6422C337F184}"/>
              </a:ext>
            </a:extLst>
          </p:cNvPr>
          <p:cNvSpPr/>
          <p:nvPr/>
        </p:nvSpPr>
        <p:spPr bwMode="auto">
          <a:xfrm>
            <a:off x="4732421" y="4275221"/>
            <a:ext cx="4251157" cy="2253916"/>
          </a:xfrm>
          <a:prstGeom prst="rect">
            <a:avLst/>
          </a:prstGeom>
          <a:noFill/>
          <a:ln w="19050" cap="flat" cmpd="sng" algn="ctr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0A787F18-2D2B-46BC-BAB8-E6583F5BAC22}"/>
              </a:ext>
            </a:extLst>
          </p:cNvPr>
          <p:cNvSpPr/>
          <p:nvPr/>
        </p:nvSpPr>
        <p:spPr bwMode="auto">
          <a:xfrm>
            <a:off x="376990" y="4981074"/>
            <a:ext cx="2181726" cy="1419726"/>
          </a:xfrm>
          <a:prstGeom prst="rect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14" name="Aula 09 - Slide 11">
            <a:hlinkClick r:id="" action="ppaction://media"/>
            <a:extLst>
              <a:ext uri="{FF2B5EF4-FFF2-40B4-BE49-F238E27FC236}">
                <a16:creationId xmlns:a16="http://schemas.microsoft.com/office/drawing/2014/main" id="{9865AE6B-96D6-4302-90D1-59D1029FE6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22105" y="511743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75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7" grpId="0" animBg="1"/>
      <p:bldP spid="16" grpId="0" animBg="1"/>
      <p:bldP spid="17" grpId="0" animBg="1"/>
      <p:bldP spid="18" grpId="0" animBg="1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82E4768D-CEDB-40CB-AF2D-9CE07AD877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289" y="88231"/>
            <a:ext cx="6159421" cy="6681537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35F95DA8-266E-4739-A72A-5AF021ACB9DD}"/>
              </a:ext>
            </a:extLst>
          </p:cNvPr>
          <p:cNvSpPr/>
          <p:nvPr/>
        </p:nvSpPr>
        <p:spPr bwMode="auto">
          <a:xfrm>
            <a:off x="1507958" y="4588042"/>
            <a:ext cx="2743200" cy="1427747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3" name="Aulça 09 - Slide 12">
            <a:hlinkClick r:id="" action="ppaction://media"/>
            <a:extLst>
              <a:ext uri="{FF2B5EF4-FFF2-40B4-BE49-F238E27FC236}">
                <a16:creationId xmlns:a16="http://schemas.microsoft.com/office/drawing/2014/main" id="{13BDADBD-3A38-4AFC-8D0D-FC00476F56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3874" y="5915526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1B9B2488-DE97-4C18-BD03-C06C2FEC2E63}"/>
              </a:ext>
            </a:extLst>
          </p:cNvPr>
          <p:cNvSpPr txBox="1">
            <a:spLocks noChangeArrowheads="1"/>
          </p:cNvSpPr>
          <p:nvPr/>
        </p:nvSpPr>
        <p:spPr>
          <a:xfrm>
            <a:off x="454025" y="45286"/>
            <a:ext cx="7772400" cy="7747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Aula 09 - Resumo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Line 6">
            <a:extLst>
              <a:ext uri="{FF2B5EF4-FFF2-40B4-BE49-F238E27FC236}">
                <a16:creationId xmlns:a16="http://schemas.microsoft.com/office/drawing/2014/main" id="{EC4ECCB7-1F8E-42E7-90E0-749262529A52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82626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3A2D8C0-DAF1-47B9-A3E1-273376130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25" y="1694783"/>
            <a:ext cx="1557338" cy="167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Aula 09 - Resumo">
            <a:hlinkClick r:id="" action="ppaction://media"/>
            <a:extLst>
              <a:ext uri="{FF2B5EF4-FFF2-40B4-BE49-F238E27FC236}">
                <a16:creationId xmlns:a16="http://schemas.microsoft.com/office/drawing/2014/main" id="{44B84CDC-1365-4DF5-8A52-7FFD38CE1E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34978" y="418298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0B0F91B7-F8A1-4AB0-B3C5-DB6FCC450D85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-111124"/>
            <a:ext cx="7772400" cy="6318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Sobre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Registros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2373F973-62C5-42A7-BEA1-C222E83859C1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561475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68A53A5-DFFD-4950-A86A-9F4FC6545384}"/>
              </a:ext>
            </a:extLst>
          </p:cNvPr>
          <p:cNvSpPr txBox="1"/>
          <p:nvPr/>
        </p:nvSpPr>
        <p:spPr>
          <a:xfrm>
            <a:off x="131763" y="656057"/>
            <a:ext cx="8966782" cy="5846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Nas duas aulas anteriores foram apresentadas as chamadas </a:t>
            </a:r>
            <a:r>
              <a:rPr lang="pt-BR" sz="2200" b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variáveis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200" b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indexadas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pt-BR" sz="2200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arrays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) que formam estruturas homogêneas, pois todos os seus elementos TÊM que ser de um mesmo tipo de dado. Agora, pense num caso em que envolva </a:t>
            </a:r>
            <a:r>
              <a:rPr lang="pt-BR" sz="2200" b="1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nome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t-BR" sz="2200" b="1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cargo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t-BR" sz="2200" b="1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salário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t-BR" sz="2200" b="1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aumento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pt-BR" sz="2200" b="1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desconto 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de funcionários de uma empresa; </a:t>
            </a:r>
            <a:r>
              <a:rPr lang="pt-BR" sz="2200" u="sng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como armazenar todos estes dados numa só variáve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l?! Utilizando </a:t>
            </a:r>
            <a:r>
              <a:rPr lang="pt-BR" sz="2200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arrays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só seria possível criando vários vetores, mas com o conceito de </a:t>
            </a:r>
            <a:r>
              <a:rPr lang="pt-BR" sz="2200" b="1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registro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é perfeitamente possível armazenar todos estes dados em apenas uma única variável, pois um </a:t>
            </a:r>
            <a:r>
              <a:rPr 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registro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é uma estrutura heterogênea: </a:t>
            </a:r>
            <a:r>
              <a:rPr lang="pt-BR" sz="2200" u="sng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pode armazenar tipos de dados diferentes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defRPr/>
            </a:pP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Um </a:t>
            </a:r>
            <a:r>
              <a:rPr 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registro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define um novo tipo de dado composto por uma coleção de elementos de um mesmo tipo ou de tipos diferentes. Esses elementos são chamados de </a:t>
            </a:r>
            <a:r>
              <a:rPr lang="pt-BR" sz="2200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campos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(ou </a:t>
            </a:r>
            <a:r>
              <a:rPr lang="pt-BR" sz="2200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membros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), e podem ser até </a:t>
            </a:r>
            <a:r>
              <a:rPr lang="pt-BR" sz="2200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arrays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defRPr/>
            </a:pP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Uma definição mais formal de registro pode ser: “</a:t>
            </a:r>
            <a:r>
              <a:rPr lang="pt-BR" sz="2200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um conjunto de dados logicamente relacionados de um mesmo tipo ou de tipos diferentes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”. A definição de </a:t>
            </a:r>
            <a:r>
              <a:rPr lang="pt-BR" sz="2200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registro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vem estender o conceito de matriz bidimensional com o poder de tratar as colunas com dados de diferentes tipos. A </a:t>
            </a:r>
            <a:r>
              <a:rPr lang="pt-BR" sz="2200" b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tabela 9.1 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mostra um esquema de dados dos funcionários de uma empresa.</a:t>
            </a:r>
          </a:p>
        </p:txBody>
      </p:sp>
      <p:pic>
        <p:nvPicPr>
          <p:cNvPr id="5" name="Aula 09 - Slide 02">
            <a:hlinkClick r:id="" action="ppaction://media"/>
            <a:extLst>
              <a:ext uri="{FF2B5EF4-FFF2-40B4-BE49-F238E27FC236}">
                <a16:creationId xmlns:a16="http://schemas.microsoft.com/office/drawing/2014/main" id="{82ACF4DF-A1D2-4B65-AFE0-A2A452DC78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88945" y="6212389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2">
            <a:extLst>
              <a:ext uri="{FF2B5EF4-FFF2-40B4-BE49-F238E27FC236}">
                <a16:creationId xmlns:a16="http://schemas.microsoft.com/office/drawing/2014/main" id="{40456BDD-9B64-4089-8CBF-9F823C34CB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0400" y="68263"/>
            <a:ext cx="7772400" cy="452437"/>
          </a:xfrm>
        </p:spPr>
        <p:txBody>
          <a:bodyPr/>
          <a:lstStyle/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prático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de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Registro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7171" name="Rectangle 4">
            <a:extLst>
              <a:ext uri="{FF2B5EF4-FFF2-40B4-BE49-F238E27FC236}">
                <a16:creationId xmlns:a16="http://schemas.microsoft.com/office/drawing/2014/main" id="{CCAE4E55-3875-4416-BE3E-AF2DEFB4A8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400" y="2095500"/>
            <a:ext cx="8864600" cy="454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09600" indent="-6096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90600" indent="-5334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52600" indent="-3810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09800" indent="-3810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6670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1242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5814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0386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buFontTx/>
              <a:buNone/>
            </a:pPr>
            <a:r>
              <a:rPr lang="pt-BR" altLang="pt-BR"/>
              <a:t>  </a:t>
            </a:r>
          </a:p>
        </p:txBody>
      </p:sp>
      <p:sp>
        <p:nvSpPr>
          <p:cNvPr id="166918" name="Line 6">
            <a:extLst>
              <a:ext uri="{FF2B5EF4-FFF2-40B4-BE49-F238E27FC236}">
                <a16:creationId xmlns:a16="http://schemas.microsoft.com/office/drawing/2014/main" id="{3B1F187C-8BA0-4BB8-9A88-4C2AF0787B30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73100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6151" name="CaixaDeTexto 3">
            <a:extLst>
              <a:ext uri="{FF2B5EF4-FFF2-40B4-BE49-F238E27FC236}">
                <a16:creationId xmlns:a16="http://schemas.microsoft.com/office/drawing/2014/main" id="{B76A43EA-D53B-4C9F-9379-E85CFF2E2F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2238" y="4956926"/>
            <a:ext cx="310832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600" b="1" dirty="0"/>
              <a:t>Tabela 9.1 -Tabela de funcionário</a:t>
            </a:r>
          </a:p>
        </p:txBody>
      </p:sp>
      <p:sp>
        <p:nvSpPr>
          <p:cNvPr id="6152" name="CaixaDeTexto 4">
            <a:extLst>
              <a:ext uri="{FF2B5EF4-FFF2-40B4-BE49-F238E27FC236}">
                <a16:creationId xmlns:a16="http://schemas.microsoft.com/office/drawing/2014/main" id="{BF4B0C7B-02F3-4339-BDE6-B9D7AA2F34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200" y="5825788"/>
            <a:ext cx="829911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000" dirty="0">
                <a:solidFill>
                  <a:srgbClr val="FFFF00"/>
                </a:solidFill>
              </a:rPr>
              <a:t>Os dados de um funcionário são </a:t>
            </a:r>
            <a:r>
              <a:rPr lang="pt-BR" altLang="pt-BR" sz="2000" b="1" dirty="0">
                <a:solidFill>
                  <a:srgbClr val="FFFF00"/>
                </a:solidFill>
              </a:rPr>
              <a:t>heterogêneos</a:t>
            </a:r>
            <a:r>
              <a:rPr lang="pt-BR" altLang="pt-BR" sz="2000" dirty="0">
                <a:solidFill>
                  <a:srgbClr val="FFFF00"/>
                </a:solidFill>
              </a:rPr>
              <a:t>;  podem ser de tipos diferentes</a:t>
            </a:r>
            <a:r>
              <a:rPr lang="pt-BR" altLang="pt-BR" sz="2400" dirty="0">
                <a:solidFill>
                  <a:srgbClr val="FFFF00"/>
                </a:solidFill>
              </a:rPr>
              <a:t>.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pt-BR" altLang="pt-BR" sz="2000" dirty="0">
                <a:solidFill>
                  <a:srgbClr val="FFFF00"/>
                </a:solidFill>
              </a:rPr>
              <a:t>Cada linha da tabela corresponde a um registro único; </a:t>
            </a:r>
            <a:r>
              <a:rPr lang="pt-BR" altLang="pt-BR" sz="2000" u="sng" dirty="0">
                <a:solidFill>
                  <a:srgbClr val="FFFF00"/>
                </a:solidFill>
              </a:rPr>
              <a:t>sem duplicação</a:t>
            </a:r>
            <a:r>
              <a:rPr lang="pt-BR" altLang="pt-BR" sz="2000" dirty="0">
                <a:solidFill>
                  <a:srgbClr val="FFFF00"/>
                </a:solidFill>
              </a:rPr>
              <a:t>.</a:t>
            </a:r>
          </a:p>
        </p:txBody>
      </p:sp>
      <p:sp>
        <p:nvSpPr>
          <p:cNvPr id="6154" name="Retângulo 7">
            <a:extLst>
              <a:ext uri="{FF2B5EF4-FFF2-40B4-BE49-F238E27FC236}">
                <a16:creationId xmlns:a16="http://schemas.microsoft.com/office/drawing/2014/main" id="{C8D5A70A-37F6-4F5A-82F8-AD7058EE19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200" y="5875001"/>
            <a:ext cx="8162758" cy="762000"/>
          </a:xfrm>
          <a:prstGeom prst="rect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31CF5F2-5B86-4921-9CE5-09074D3D28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7207" y="1046873"/>
            <a:ext cx="6477815" cy="3894094"/>
          </a:xfrm>
          <a:prstGeom prst="rect">
            <a:avLst/>
          </a:prstGeom>
        </p:spPr>
      </p:pic>
      <p:pic>
        <p:nvPicPr>
          <p:cNvPr id="2" name="Aula 09 - Slide 03">
            <a:hlinkClick r:id="" action="ppaction://media"/>
            <a:extLst>
              <a:ext uri="{FF2B5EF4-FFF2-40B4-BE49-F238E27FC236}">
                <a16:creationId xmlns:a16="http://schemas.microsoft.com/office/drawing/2014/main" id="{B35A1470-6D71-45BF-A0A9-3D51ED0A79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97516" y="4996675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669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69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25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66914" grpId="0"/>
      <p:bldP spid="6151" grpId="0"/>
      <p:bldP spid="6152" grpId="0"/>
      <p:bldP spid="615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D70B7280-6881-4D94-9ACB-A3B3BBA21ECE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68263"/>
            <a:ext cx="7874000" cy="6572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Sintaxe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de um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Registro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8A52718E-7E29-43FE-8A19-048FCF06603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9851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F278C11-7087-4159-BAF4-488A392AE671}"/>
              </a:ext>
            </a:extLst>
          </p:cNvPr>
          <p:cNvSpPr txBox="1"/>
          <p:nvPr/>
        </p:nvSpPr>
        <p:spPr>
          <a:xfrm>
            <a:off x="1419727" y="1460500"/>
            <a:ext cx="4628900" cy="2692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Tipo</a:t>
            </a:r>
            <a:r>
              <a:rPr lang="pt-BR" sz="22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2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Nome = </a:t>
            </a:r>
            <a:r>
              <a:rPr 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registro</a:t>
            </a:r>
          </a:p>
          <a:p>
            <a:pPr algn="just">
              <a:spcAft>
                <a:spcPts val="300"/>
              </a:spcAft>
              <a:tabLst>
                <a:tab pos="1524000" algn="l"/>
              </a:tabLst>
              <a:defRPr/>
            </a:pPr>
            <a:r>
              <a:rPr lang="pt-BR" sz="22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campo1: </a:t>
            </a:r>
            <a:r>
              <a:rPr lang="pt-BR" sz="2200" b="1" dirty="0" err="1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TipoDado</a:t>
            </a:r>
            <a:endParaRPr lang="pt-BR" sz="22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>
              <a:spcAft>
                <a:spcPts val="300"/>
              </a:spcAft>
              <a:tabLst>
                <a:tab pos="1524000" algn="l"/>
              </a:tabLst>
              <a:defRPr/>
            </a:pPr>
            <a:r>
              <a:rPr lang="pt-BR" sz="22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campo2: </a:t>
            </a:r>
            <a:r>
              <a:rPr lang="pt-BR" sz="2200" b="1" dirty="0" err="1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TipoDado</a:t>
            </a:r>
            <a:endParaRPr lang="pt-BR" sz="22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>
              <a:spcAft>
                <a:spcPts val="300"/>
              </a:spcAft>
              <a:tabLst>
                <a:tab pos="1524000" algn="l"/>
              </a:tabLst>
              <a:defRPr/>
            </a:pPr>
            <a:r>
              <a:rPr lang="pt-BR" sz="22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campo3: </a:t>
            </a:r>
            <a:r>
              <a:rPr lang="pt-BR" sz="2200" b="1" dirty="0" err="1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TipoDado</a:t>
            </a:r>
            <a:endParaRPr lang="pt-BR" sz="22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>
              <a:spcAft>
                <a:spcPts val="300"/>
              </a:spcAft>
              <a:defRPr/>
            </a:pPr>
            <a:r>
              <a:rPr lang="pt-BR" sz="22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    ...</a:t>
            </a:r>
          </a:p>
          <a:p>
            <a:pPr algn="just">
              <a:spcAft>
                <a:spcPts val="300"/>
              </a:spcAft>
              <a:defRPr/>
            </a:pPr>
            <a:r>
              <a:rPr lang="pt-BR" sz="22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    ... </a:t>
            </a:r>
            <a:endParaRPr lang="pt-BR" sz="2200" dirty="0">
              <a:latin typeface="Zurich B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Aft>
                <a:spcPts val="300"/>
              </a:spcAft>
              <a:defRPr/>
            </a:pPr>
            <a:r>
              <a:rPr lang="pt-BR" sz="22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sz="2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FimRegistro</a:t>
            </a:r>
            <a:endParaRPr lang="pt-BR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CB41152-836E-4F15-8ABB-88ED5066CB76}"/>
              </a:ext>
            </a:extLst>
          </p:cNvPr>
          <p:cNvSpPr txBox="1"/>
          <p:nvPr/>
        </p:nvSpPr>
        <p:spPr>
          <a:xfrm>
            <a:off x="660400" y="4754981"/>
            <a:ext cx="7842250" cy="7699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2200" dirty="0">
                <a:solidFill>
                  <a:srgbClr val="FFFF00"/>
                </a:solidFill>
              </a:rPr>
              <a:t>Para os </a:t>
            </a:r>
            <a:r>
              <a:rPr lang="pt-BR" sz="2200" i="1" dirty="0">
                <a:solidFill>
                  <a:srgbClr val="FFFF00"/>
                </a:solidFill>
              </a:rPr>
              <a:t>arrays</a:t>
            </a:r>
            <a:r>
              <a:rPr lang="pt-BR" sz="2200" dirty="0">
                <a:solidFill>
                  <a:srgbClr val="FFFF00"/>
                </a:solidFill>
              </a:rPr>
              <a:t> temos os elementos definidos por índices; aqui, nos</a:t>
            </a:r>
          </a:p>
          <a:p>
            <a:pPr>
              <a:defRPr/>
            </a:pPr>
            <a:r>
              <a:rPr lang="pt-BR" sz="2200" dirty="0">
                <a:solidFill>
                  <a:srgbClr val="FFFF00"/>
                </a:solidFill>
              </a:rPr>
              <a:t>registros esse elementos são chamados de </a:t>
            </a:r>
            <a:r>
              <a:rPr lang="pt-BR" sz="2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campos</a:t>
            </a:r>
            <a:r>
              <a:rPr lang="pt-BR" sz="2200" dirty="0">
                <a:solidFill>
                  <a:srgbClr val="FFFF00"/>
                </a:solidFill>
              </a:rPr>
              <a:t>.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42B7157-19C1-46E7-9B45-7DBAF0002C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350" y="4762919"/>
            <a:ext cx="7713663" cy="831850"/>
          </a:xfrm>
          <a:prstGeom prst="rect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00ACB0D4-85FC-48B9-9709-20CB05AD62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6138" y="1322388"/>
            <a:ext cx="4043362" cy="2968625"/>
          </a:xfrm>
          <a:prstGeom prst="rect">
            <a:avLst/>
          </a:prstGeom>
          <a:noFill/>
          <a:ln w="9525" algn="ctr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10" name="Aula 09 - Slide 04">
            <a:hlinkClick r:id="" action="ppaction://media"/>
            <a:extLst>
              <a:ext uri="{FF2B5EF4-FFF2-40B4-BE49-F238E27FC236}">
                <a16:creationId xmlns:a16="http://schemas.microsoft.com/office/drawing/2014/main" id="{7C18691A-25CA-4A09-8880-A0347DECF7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97850" y="590241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  <p:bldP spid="5" grpId="0"/>
      <p:bldP spid="6" grpId="0"/>
      <p:bldP spid="7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1912B141-FF9D-40B7-A0E1-9EE16EDD6BB5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59490"/>
            <a:ext cx="7772400" cy="658813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Criando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um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Registro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5" name="Line 6">
            <a:extLst>
              <a:ext uri="{FF2B5EF4-FFF2-40B4-BE49-F238E27FC236}">
                <a16:creationId xmlns:a16="http://schemas.microsoft.com/office/drawing/2014/main" id="{629506D7-8650-42BB-A145-9135C3BC8424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40194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11829BC-8695-4EEE-96A4-4589731F1F3C}"/>
              </a:ext>
            </a:extLst>
          </p:cNvPr>
          <p:cNvSpPr txBox="1"/>
          <p:nvPr/>
        </p:nvSpPr>
        <p:spPr>
          <a:xfrm>
            <a:off x="1628775" y="2360613"/>
            <a:ext cx="5159375" cy="3429000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marL="179388">
              <a:tabLst>
                <a:tab pos="179388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tabLst>
                <a:tab pos="179388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tabLst>
                <a:tab pos="179388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tabLst>
                <a:tab pos="179388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tabLst>
                <a:tab pos="179388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9388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9388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9388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79388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>
              <a:spcBef>
                <a:spcPts val="300"/>
              </a:spcBef>
              <a:spcAft>
                <a:spcPts val="400"/>
              </a:spcAft>
              <a:defRPr/>
            </a:pPr>
            <a:r>
              <a:rPr lang="pt-BR" altLang="pt-BR" sz="22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Tipo </a:t>
            </a:r>
            <a:r>
              <a:rPr lang="pt-BR" altLang="pt-BR" sz="2200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TFuncionario</a:t>
            </a:r>
            <a:r>
              <a:rPr lang="pt-BR" altLang="pt-BR" sz="2200" dirty="0">
                <a:latin typeface="Courier New" panose="02070309020205020404" pitchFamily="49" charset="0"/>
                <a:cs typeface="Times New Roman" panose="02020603050405020304" pitchFamily="18" charset="0"/>
              </a:rPr>
              <a:t> = </a:t>
            </a:r>
            <a:r>
              <a:rPr lang="pt-BR" altLang="pt-BR" sz="22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registro</a:t>
            </a:r>
          </a:p>
          <a:p>
            <a:pPr algn="just">
              <a:spcBef>
                <a:spcPts val="300"/>
              </a:spcBef>
              <a:spcAft>
                <a:spcPts val="400"/>
              </a:spcAft>
              <a:defRPr/>
            </a:pPr>
            <a:r>
              <a:rPr lang="pt-BR" altLang="pt-BR" sz="2200" dirty="0">
                <a:latin typeface="Courier New" panose="02070309020205020404" pitchFamily="49" charset="0"/>
                <a:cs typeface="Times New Roman" panose="02020603050405020304" pitchFamily="18" charset="0"/>
              </a:rPr>
              <a:t>   </a:t>
            </a:r>
            <a:r>
              <a:rPr lang="pt-BR" altLang="pt-BR" sz="22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matric</a:t>
            </a:r>
            <a:r>
              <a:rPr lang="pt-BR" altLang="pt-BR" sz="2200" dirty="0">
                <a:latin typeface="Courier New" panose="02070309020205020404" pitchFamily="49" charset="0"/>
                <a:cs typeface="Times New Roman" panose="02020603050405020304" pitchFamily="18" charset="0"/>
              </a:rPr>
              <a:t>: </a:t>
            </a:r>
            <a:r>
              <a:rPr lang="pt-BR" altLang="pt-BR" sz="22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inteiro</a:t>
            </a:r>
          </a:p>
          <a:p>
            <a:pPr algn="just">
              <a:spcBef>
                <a:spcPts val="300"/>
              </a:spcBef>
              <a:spcAft>
                <a:spcPts val="400"/>
              </a:spcAft>
              <a:defRPr/>
            </a:pPr>
            <a:r>
              <a:rPr lang="pt-BR" altLang="pt-BR" sz="2200" dirty="0">
                <a:latin typeface="Courier New" panose="02070309020205020404" pitchFamily="49" charset="0"/>
                <a:cs typeface="Times New Roman" panose="02020603050405020304" pitchFamily="18" charset="0"/>
              </a:rPr>
              <a:t>   nome: </a:t>
            </a:r>
            <a:r>
              <a:rPr lang="pt-BR" altLang="pt-BR" sz="22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caractere</a:t>
            </a:r>
          </a:p>
          <a:p>
            <a:pPr algn="just">
              <a:spcBef>
                <a:spcPts val="300"/>
              </a:spcBef>
              <a:spcAft>
                <a:spcPts val="400"/>
              </a:spcAft>
              <a:defRPr/>
            </a:pPr>
            <a:r>
              <a:rPr lang="pt-BR" altLang="pt-BR" sz="2200" dirty="0">
                <a:latin typeface="Courier New" panose="02070309020205020404" pitchFamily="49" charset="0"/>
                <a:cs typeface="Times New Roman" panose="02020603050405020304" pitchFamily="18" charset="0"/>
              </a:rPr>
              <a:t>   sexo: </a:t>
            </a:r>
            <a:r>
              <a:rPr lang="pt-BR" altLang="pt-BR" sz="22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caractere</a:t>
            </a:r>
          </a:p>
          <a:p>
            <a:pPr algn="just">
              <a:spcBef>
                <a:spcPts val="300"/>
              </a:spcBef>
              <a:spcAft>
                <a:spcPts val="400"/>
              </a:spcAft>
              <a:defRPr/>
            </a:pPr>
            <a:r>
              <a:rPr lang="pt-BR" altLang="pt-BR" sz="2200" dirty="0">
                <a:latin typeface="Courier New" panose="02070309020205020404" pitchFamily="49" charset="0"/>
                <a:cs typeface="Times New Roman" panose="02020603050405020304" pitchFamily="18" charset="0"/>
              </a:rPr>
              <a:t>   cargo: </a:t>
            </a:r>
            <a:r>
              <a:rPr lang="pt-BR" altLang="pt-BR" sz="22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caractere</a:t>
            </a:r>
          </a:p>
          <a:p>
            <a:pPr algn="just">
              <a:spcBef>
                <a:spcPts val="300"/>
              </a:spcBef>
              <a:spcAft>
                <a:spcPts val="400"/>
              </a:spcAft>
              <a:defRPr/>
            </a:pPr>
            <a:r>
              <a:rPr lang="pt-BR" altLang="pt-BR" sz="2200" dirty="0">
                <a:latin typeface="Courier New" panose="02070309020205020404" pitchFamily="49" charset="0"/>
                <a:cs typeface="Times New Roman" panose="02020603050405020304" pitchFamily="18" charset="0"/>
              </a:rPr>
              <a:t>   </a:t>
            </a:r>
            <a:r>
              <a:rPr lang="pt-BR" altLang="pt-BR" sz="22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dtaAdm</a:t>
            </a:r>
            <a:r>
              <a:rPr lang="pt-BR" altLang="pt-BR" sz="2200" dirty="0">
                <a:latin typeface="Courier New" panose="02070309020205020404" pitchFamily="49" charset="0"/>
                <a:cs typeface="Times New Roman" panose="02020603050405020304" pitchFamily="18" charset="0"/>
              </a:rPr>
              <a:t>: </a:t>
            </a:r>
            <a:r>
              <a:rPr lang="pt-BR" altLang="pt-BR" sz="22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caractere</a:t>
            </a:r>
          </a:p>
          <a:p>
            <a:pPr algn="just">
              <a:spcBef>
                <a:spcPts val="300"/>
              </a:spcBef>
              <a:spcAft>
                <a:spcPts val="400"/>
              </a:spcAft>
              <a:defRPr/>
            </a:pPr>
            <a:r>
              <a:rPr lang="pt-BR" altLang="pt-BR" sz="2200" dirty="0">
                <a:latin typeface="Courier New" panose="02070309020205020404" pitchFamily="49" charset="0"/>
                <a:cs typeface="Times New Roman" panose="02020603050405020304" pitchFamily="18" charset="0"/>
              </a:rPr>
              <a:t>   salario: </a:t>
            </a:r>
            <a:r>
              <a:rPr lang="pt-BR" altLang="pt-BR" sz="22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real</a:t>
            </a:r>
          </a:p>
          <a:p>
            <a:pPr algn="just">
              <a:spcBef>
                <a:spcPts val="300"/>
              </a:spcBef>
              <a:spcAft>
                <a:spcPts val="400"/>
              </a:spcAft>
              <a:defRPr/>
            </a:pPr>
            <a:r>
              <a:rPr lang="pt-BR" altLang="pt-BR" sz="2200" b="1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FimRegistro</a:t>
            </a:r>
            <a:endParaRPr lang="pt-BR" altLang="pt-BR" sz="2200" b="1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E056ACD-A5F3-43C0-ABBE-D9CBC1C928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8928" y="2806700"/>
            <a:ext cx="3117262" cy="2490788"/>
          </a:xfrm>
          <a:prstGeom prst="rect">
            <a:avLst/>
          </a:prstGeom>
          <a:noFill/>
          <a:ln w="9525" algn="ctr">
            <a:solidFill>
              <a:srgbClr val="FFFF00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97B299F-B2AA-46AA-B366-D188B1259E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68688" y="1285875"/>
            <a:ext cx="18018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800">
                <a:solidFill>
                  <a:srgbClr val="FFFF00"/>
                </a:solidFill>
              </a:rPr>
              <a:t>Nome do registro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DF9BB19-0788-440D-B304-1661943BCAD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541713" y="1631950"/>
            <a:ext cx="1612900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A36E0B94-90D0-4951-9815-BEC7C2BA2134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3370263" y="1636713"/>
            <a:ext cx="171450" cy="838200"/>
          </a:xfrm>
          <a:prstGeom prst="line">
            <a:avLst/>
          </a:prstGeom>
          <a:noFill/>
          <a:ln w="12700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6" name="Aula 09 - Slide 05">
            <a:hlinkClick r:id="" action="ppaction://media"/>
            <a:extLst>
              <a:ext uri="{FF2B5EF4-FFF2-40B4-BE49-F238E27FC236}">
                <a16:creationId xmlns:a16="http://schemas.microsoft.com/office/drawing/2014/main" id="{4863B52C-D8C2-4BA3-854C-F2D1B4EC03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65692" y="589948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/>
      <p:bldP spid="8" grpId="0"/>
      <p:bldP spid="2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70917791-CFB8-4EC4-97DC-713DDD723329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58738"/>
            <a:ext cx="7772400" cy="658812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Criando a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Variável-registro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CA7D4150-B109-4C4C-A5C9-CAE12B49A58F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43870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931DAF4-6C7B-4108-A9EF-43A65930FFCE}"/>
              </a:ext>
            </a:extLst>
          </p:cNvPr>
          <p:cNvSpPr txBox="1"/>
          <p:nvPr/>
        </p:nvSpPr>
        <p:spPr>
          <a:xfrm>
            <a:off x="358775" y="1127125"/>
            <a:ext cx="8426450" cy="16319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Bef>
                <a:spcPts val="300"/>
              </a:spcBef>
              <a:spcAft>
                <a:spcPts val="600"/>
              </a:spcAft>
              <a:tabLst>
                <a:tab pos="270510" algn="l"/>
                <a:tab pos="810260" algn="l"/>
              </a:tabLst>
              <a:defRPr/>
            </a:pPr>
            <a:r>
              <a:rPr lang="pt-BR" sz="20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O primeiro passo para trabalhar com um </a:t>
            </a: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registro</a:t>
            </a:r>
            <a:r>
              <a:rPr lang="pt-BR" sz="20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é criá-lo; mas isto não é o bastante, pois, para utilizá-lo no programa é necessário criar uma variável deste </a:t>
            </a:r>
            <a:r>
              <a:rPr lang="pt-BR" sz="2000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tipo</a:t>
            </a:r>
            <a:r>
              <a:rPr lang="pt-BR" sz="20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; e é esta variável que armazenará e manipulará os dados contidos nos campos do registro. A criação de uma variável do tipo registro é feita com a seguinte instrução:</a:t>
            </a:r>
          </a:p>
        </p:txBody>
      </p:sp>
      <p:sp>
        <p:nvSpPr>
          <p:cNvPr id="10246" name="CaixaDeTexto 7">
            <a:extLst>
              <a:ext uri="{FF2B5EF4-FFF2-40B4-BE49-F238E27FC236}">
                <a16:creationId xmlns:a16="http://schemas.microsoft.com/office/drawing/2014/main" id="{1A1D4DFF-16EC-4CF5-8B1F-D4A3A0109F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75" y="3013075"/>
            <a:ext cx="7527925" cy="4318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2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Declare</a:t>
            </a:r>
            <a:r>
              <a:rPr lang="pt-BR" altLang="pt-BR" sz="2200" dirty="0">
                <a:latin typeface="Courier New" panose="02070309020205020404" pitchFamily="49" charset="0"/>
                <a:cs typeface="Times New Roman" panose="02020603050405020304" pitchFamily="18" charset="0"/>
              </a:rPr>
              <a:t> </a:t>
            </a:r>
            <a:r>
              <a:rPr lang="pt-BR" altLang="pt-BR" sz="22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IdVariavel</a:t>
            </a:r>
            <a:r>
              <a:rPr lang="pt-BR" altLang="pt-BR" sz="2200" dirty="0">
                <a:latin typeface="Courier New" panose="02070309020205020404" pitchFamily="49" charset="0"/>
                <a:cs typeface="Times New Roman" panose="02020603050405020304" pitchFamily="18" charset="0"/>
              </a:rPr>
              <a:t>: </a:t>
            </a:r>
            <a:r>
              <a:rPr lang="pt-BR" altLang="pt-BR" sz="22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Nome-do-registro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07ACE72-F72A-48C5-9BEB-9A0D6ECFECFF}"/>
              </a:ext>
            </a:extLst>
          </p:cNvPr>
          <p:cNvSpPr txBox="1"/>
          <p:nvPr/>
        </p:nvSpPr>
        <p:spPr>
          <a:xfrm>
            <a:off x="233363" y="3762375"/>
            <a:ext cx="8426450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Bef>
                <a:spcPts val="300"/>
              </a:spcBef>
              <a:spcAft>
                <a:spcPts val="1200"/>
              </a:spcAft>
              <a:tabLst>
                <a:tab pos="270510" algn="l"/>
                <a:tab pos="810260" algn="l"/>
              </a:tabLst>
              <a:defRPr/>
            </a:pPr>
            <a:r>
              <a:rPr lang="pt-BR" sz="2000" dirty="0">
                <a:latin typeface="+mn-lt"/>
                <a:cs typeface="Times New Roman" panose="02020603050405020304" pitchFamily="18" charset="0"/>
              </a:rPr>
              <a:t>Deste modo, para criar uma variável que armazene os dados de um funcionário mencionado anteriormente, seria assim: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095336A-A4BB-422F-B754-F49B6CB897D0}"/>
              </a:ext>
            </a:extLst>
          </p:cNvPr>
          <p:cNvSpPr txBox="1"/>
          <p:nvPr/>
        </p:nvSpPr>
        <p:spPr>
          <a:xfrm>
            <a:off x="1001713" y="4759325"/>
            <a:ext cx="6654800" cy="4302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22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Declare</a:t>
            </a:r>
            <a:r>
              <a:rPr lang="pt-BR" sz="2200" dirty="0">
                <a:latin typeface="Courier New" panose="02070309020205020404" pitchFamily="49" charset="0"/>
                <a:ea typeface="Times New Roman" panose="02020603050405020304" pitchFamily="18" charset="0"/>
              </a:rPr>
              <a:t> </a:t>
            </a:r>
            <a:r>
              <a:rPr lang="pt-BR" sz="2200" dirty="0" err="1">
                <a:latin typeface="Courier New" panose="02070309020205020404" pitchFamily="49" charset="0"/>
                <a:ea typeface="Times New Roman" panose="02020603050405020304" pitchFamily="18" charset="0"/>
              </a:rPr>
              <a:t>Funcionario</a:t>
            </a:r>
            <a:r>
              <a:rPr lang="pt-BR" sz="2200" dirty="0">
                <a:latin typeface="Courier New" panose="02070309020205020404" pitchFamily="49" charset="0"/>
                <a:ea typeface="Times New Roman" panose="02020603050405020304" pitchFamily="18" charset="0"/>
              </a:rPr>
              <a:t>: </a:t>
            </a:r>
            <a:r>
              <a:rPr lang="pt-BR" sz="2200" b="1" dirty="0" err="1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TFuncionario</a:t>
            </a:r>
            <a:endParaRPr lang="pt-BR" sz="22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5B9AE7D-3EF4-4630-8844-D7F906975990}"/>
              </a:ext>
            </a:extLst>
          </p:cNvPr>
          <p:cNvSpPr txBox="1"/>
          <p:nvPr/>
        </p:nvSpPr>
        <p:spPr>
          <a:xfrm>
            <a:off x="344488" y="5605463"/>
            <a:ext cx="8707437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2000" dirty="0">
                <a:solidFill>
                  <a:srgbClr val="FFFF00"/>
                </a:solidFill>
              </a:rPr>
              <a:t>Observe que o nome da </a:t>
            </a:r>
            <a:r>
              <a:rPr lang="pt-BR" sz="2000" b="1" dirty="0">
                <a:solidFill>
                  <a:srgbClr val="FFFF00"/>
                </a:solidFill>
              </a:rPr>
              <a:t>variável-registro </a:t>
            </a:r>
            <a:r>
              <a:rPr lang="pt-BR" sz="2000" dirty="0">
                <a:solidFill>
                  <a:srgbClr val="FFFF00"/>
                </a:solidFill>
              </a:rPr>
              <a:t>é o nome do registro </a:t>
            </a:r>
            <a:r>
              <a:rPr lang="pt-BR" sz="20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sem o </a:t>
            </a:r>
            <a:r>
              <a:rPr lang="pt-BR" sz="2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r>
              <a:rPr lang="pt-BR" sz="2000" dirty="0">
                <a:solidFill>
                  <a:srgbClr val="FFFF00"/>
                </a:solidFill>
              </a:rPr>
              <a:t>. É uma boa técnica de definir uma variável do tipo </a:t>
            </a:r>
            <a:r>
              <a:rPr lang="pt-BR" sz="2000" b="1" i="1" dirty="0">
                <a:solidFill>
                  <a:srgbClr val="FFFF00"/>
                </a:solidFill>
              </a:rPr>
              <a:t>registro, </a:t>
            </a:r>
            <a:r>
              <a:rPr lang="pt-BR" sz="2000" dirty="0">
                <a:solidFill>
                  <a:srgbClr val="FFFF00"/>
                </a:solidFill>
              </a:rPr>
              <a:t>e que será empregada aqui.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F0D400F-F6D4-4C00-951E-1AF5C38527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550" y="5595938"/>
            <a:ext cx="8707438" cy="803275"/>
          </a:xfrm>
          <a:prstGeom prst="rect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13" name="Aula 09 - Slide 06">
            <a:hlinkClick r:id="" action="ppaction://media"/>
            <a:extLst>
              <a:ext uri="{FF2B5EF4-FFF2-40B4-BE49-F238E27FC236}">
                <a16:creationId xmlns:a16="http://schemas.microsoft.com/office/drawing/2014/main" id="{13B4357A-521E-4D44-B8D4-A27D9FAC16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55013" y="457041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4000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16" presetClass="entr" presetSubtype="2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75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2" grpId="0"/>
      <p:bldP spid="6" grpId="0"/>
      <p:bldP spid="10246" grpId="0"/>
      <p:bldP spid="10" grpId="0"/>
      <p:bldP spid="12" grpId="0"/>
      <p:bldP spid="4" grpId="0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17C7ABC9-6A25-45A8-8B88-3BF59E41FA78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18633"/>
            <a:ext cx="7772400" cy="658812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Iniciando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um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Registro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A9CC2A6C-26D2-441E-BE28-5861EB40FCC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10282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11268" name="CaixaDeTexto 4">
            <a:extLst>
              <a:ext uri="{FF2B5EF4-FFF2-40B4-BE49-F238E27FC236}">
                <a16:creationId xmlns:a16="http://schemas.microsoft.com/office/drawing/2014/main" id="{2C95AC3C-3CE9-4875-BA16-D07D302EB0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938" y="1044575"/>
            <a:ext cx="857885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tabLst>
                <a:tab pos="269875" algn="l"/>
                <a:tab pos="809625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269875" algn="l"/>
                <a:tab pos="809625" algn="l"/>
              </a:tabLs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269875" algn="l"/>
                <a:tab pos="809625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269875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269875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269875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269875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269875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269875" algn="l"/>
                <a:tab pos="8096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>
              <a:spcBef>
                <a:spcPts val="300"/>
              </a:spcBef>
              <a:spcAft>
                <a:spcPts val="600"/>
              </a:spcAft>
              <a:buFontTx/>
              <a:buNone/>
            </a:pPr>
            <a:r>
              <a:rPr lang="pt-BR" altLang="pt-BR" sz="2200">
                <a:cs typeface="Times New Roman" panose="02020603050405020304" pitchFamily="18" charset="0"/>
              </a:rPr>
              <a:t>Com a criação da variável é possível armazenar dados nos campos do registro. Por exemplo, para o funcionário </a:t>
            </a:r>
            <a:r>
              <a:rPr lang="pt-BR" altLang="pt-BR" sz="2200" b="1">
                <a:cs typeface="Times New Roman" panose="02020603050405020304" pitchFamily="18" charset="0"/>
              </a:rPr>
              <a:t>“Gerônimo C. Boratto”</a:t>
            </a:r>
            <a:r>
              <a:rPr lang="pt-BR" altLang="pt-BR" sz="2200">
                <a:cs typeface="Times New Roman" panose="02020603050405020304" pitchFamily="18" charset="0"/>
              </a:rPr>
              <a:t>: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2B348AD-8A20-4BA7-9240-B511D75473F5}"/>
              </a:ext>
            </a:extLst>
          </p:cNvPr>
          <p:cNvSpPr txBox="1"/>
          <p:nvPr/>
        </p:nvSpPr>
        <p:spPr>
          <a:xfrm>
            <a:off x="901700" y="1951038"/>
            <a:ext cx="6619875" cy="22621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180340" algn="just">
              <a:spcBef>
                <a:spcPts val="300"/>
              </a:spcBef>
              <a:spcAft>
                <a:spcPts val="300"/>
              </a:spcAft>
              <a:tabLst>
                <a:tab pos="270510" algn="l"/>
                <a:tab pos="810260" algn="l"/>
              </a:tabLst>
              <a:defRPr/>
            </a:pPr>
            <a:r>
              <a:rPr lang="pt-BR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Funcionario</a:t>
            </a:r>
            <a:r>
              <a:rPr lang="pt-BR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matric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pt-BR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1228</a:t>
            </a:r>
            <a:endParaRPr lang="pt-BR" sz="1800" dirty="0">
              <a:latin typeface="Zurich B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340" algn="just">
              <a:spcBef>
                <a:spcPts val="300"/>
              </a:spcBef>
              <a:spcAft>
                <a:spcPts val="300"/>
              </a:spcAft>
              <a:tabLst>
                <a:tab pos="270510" algn="l"/>
                <a:tab pos="810260" algn="l"/>
                <a:tab pos="2250440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Funcionario</a:t>
            </a:r>
            <a:r>
              <a:rPr lang="pt-BR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nome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pt-BR" sz="18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"Gerônimo C. </a:t>
            </a:r>
            <a:r>
              <a:rPr lang="pt-BR" sz="1800" dirty="0" err="1">
                <a:solidFill>
                  <a:srgbClr val="FF6600"/>
                </a:solidFill>
                <a:latin typeface="Courier New" panose="02070309020205020404" pitchFamily="49" charset="0"/>
              </a:rPr>
              <a:t>Boratto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</a:p>
          <a:p>
            <a:pPr marL="180340" algn="just">
              <a:spcBef>
                <a:spcPts val="300"/>
              </a:spcBef>
              <a:spcAft>
                <a:spcPts val="300"/>
              </a:spcAft>
              <a:tabLst>
                <a:tab pos="270510" algn="l"/>
                <a:tab pos="810260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Funcionario</a:t>
            </a:r>
            <a:r>
              <a:rPr lang="pt-BR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sexo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pt-BR" sz="18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"M"</a:t>
            </a:r>
          </a:p>
          <a:p>
            <a:pPr marL="180340" algn="just">
              <a:spcBef>
                <a:spcPts val="300"/>
              </a:spcBef>
              <a:spcAft>
                <a:spcPts val="300"/>
              </a:spcAft>
              <a:tabLst>
                <a:tab pos="270510" algn="l"/>
                <a:tab pos="810260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Funcionario</a:t>
            </a:r>
            <a:r>
              <a:rPr lang="pt-BR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cargo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pt-BR" sz="18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"Gerente Financeiro"</a:t>
            </a:r>
          </a:p>
          <a:p>
            <a:pPr marL="180340" algn="just">
              <a:spcBef>
                <a:spcPts val="300"/>
              </a:spcBef>
              <a:spcAft>
                <a:spcPts val="300"/>
              </a:spcAft>
              <a:tabLst>
                <a:tab pos="270510" algn="l"/>
                <a:tab pos="810260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Funcionario</a:t>
            </a:r>
            <a:r>
              <a:rPr lang="pt-BR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dtaAdm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pt-BR" sz="18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"01/07/2012"</a:t>
            </a:r>
          </a:p>
          <a:p>
            <a:pPr marL="180340" algn="just">
              <a:spcBef>
                <a:spcPts val="300"/>
              </a:spcBef>
              <a:spcAft>
                <a:spcPts val="400"/>
              </a:spcAft>
              <a:tabLst>
                <a:tab pos="270510" algn="l"/>
                <a:tab pos="810260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Funcionario</a:t>
            </a:r>
            <a:r>
              <a:rPr lang="pt-BR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pt-BR" sz="1800" dirty="0" err="1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salario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8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8450.00</a:t>
            </a:r>
            <a:r>
              <a:rPr lang="pt-BR" sz="18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pt-BR" sz="1800" dirty="0">
              <a:latin typeface="Zurich B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270" name="Conector reto 8">
            <a:extLst>
              <a:ext uri="{FF2B5EF4-FFF2-40B4-BE49-F238E27FC236}">
                <a16:creationId xmlns:a16="http://schemas.microsoft.com/office/drawing/2014/main" id="{693802CC-9409-43DD-94EC-2FF2725B8F2D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927225" y="4078288"/>
            <a:ext cx="887413" cy="584200"/>
          </a:xfrm>
          <a:prstGeom prst="line">
            <a:avLst/>
          </a:prstGeom>
          <a:noFill/>
          <a:ln w="19050" algn="ctr">
            <a:solidFill>
              <a:srgbClr val="FFFF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8962359E-2845-4C24-962F-E26A1DC78DC7}"/>
              </a:ext>
            </a:extLst>
          </p:cNvPr>
          <p:cNvSpPr txBox="1"/>
          <p:nvPr/>
        </p:nvSpPr>
        <p:spPr>
          <a:xfrm>
            <a:off x="425450" y="4486275"/>
            <a:ext cx="8637588" cy="4302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2200" dirty="0"/>
              <a:t>Ponto separador: </a:t>
            </a:r>
            <a:r>
              <a:rPr lang="pt-BR" sz="2200" b="1" dirty="0" err="1"/>
              <a:t>variável</a:t>
            </a:r>
            <a:r>
              <a:rPr lang="pt-BR" sz="2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r>
              <a:rPr lang="pt-BR" sz="2200" b="1" dirty="0" err="1"/>
              <a:t>campo</a:t>
            </a:r>
            <a:r>
              <a:rPr lang="pt-BR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para diferenciar de uma variável comum.</a:t>
            </a:r>
            <a:endParaRPr lang="pt-BR" sz="2200" b="1" dirty="0"/>
          </a:p>
        </p:txBody>
      </p:sp>
      <p:sp>
        <p:nvSpPr>
          <p:cNvPr id="11272" name="CaixaDeTexto 13">
            <a:extLst>
              <a:ext uri="{FF2B5EF4-FFF2-40B4-BE49-F238E27FC236}">
                <a16:creationId xmlns:a16="http://schemas.microsoft.com/office/drawing/2014/main" id="{DC9E606C-FD99-4902-A560-90856FC875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450" y="5121275"/>
            <a:ext cx="22971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000">
                <a:solidFill>
                  <a:srgbClr val="FFFF00"/>
                </a:solidFill>
              </a:rPr>
              <a:t>1º)  Criar o registro. </a:t>
            </a:r>
          </a:p>
        </p:txBody>
      </p:sp>
      <p:sp>
        <p:nvSpPr>
          <p:cNvPr id="11273" name="CaixaDeTexto 14">
            <a:extLst>
              <a:ext uri="{FF2B5EF4-FFF2-40B4-BE49-F238E27FC236}">
                <a16:creationId xmlns:a16="http://schemas.microsoft.com/office/drawing/2014/main" id="{625D4910-0700-4DF7-82BF-B2A7A8898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450" y="5561013"/>
            <a:ext cx="39735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000">
                <a:solidFill>
                  <a:srgbClr val="FFFF00"/>
                </a:solidFill>
              </a:rPr>
              <a:t>2º)  Criar a variável do tipo-registro. </a:t>
            </a:r>
          </a:p>
        </p:txBody>
      </p:sp>
      <p:sp>
        <p:nvSpPr>
          <p:cNvPr id="11274" name="CaixaDeTexto 15">
            <a:extLst>
              <a:ext uri="{FF2B5EF4-FFF2-40B4-BE49-F238E27FC236}">
                <a16:creationId xmlns:a16="http://schemas.microsoft.com/office/drawing/2014/main" id="{2689FCB1-7E22-4716-9AE7-FF53474314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3863" y="6011863"/>
            <a:ext cx="60753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000" dirty="0">
                <a:solidFill>
                  <a:srgbClr val="FFFF00"/>
                </a:solidFill>
              </a:rPr>
              <a:t>3º)  Iniciar os campos.</a:t>
            </a:r>
            <a:r>
              <a:rPr lang="pt-BR" altLang="pt-BR" sz="2000" dirty="0"/>
              <a:t> </a:t>
            </a:r>
          </a:p>
        </p:txBody>
      </p:sp>
      <p:sp>
        <p:nvSpPr>
          <p:cNvPr id="11275" name="Retângulo 16">
            <a:extLst>
              <a:ext uri="{FF2B5EF4-FFF2-40B4-BE49-F238E27FC236}">
                <a16:creationId xmlns:a16="http://schemas.microsoft.com/office/drawing/2014/main" id="{BBC85997-5676-49CF-9689-EB46976009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238" y="5146675"/>
            <a:ext cx="5935662" cy="1290638"/>
          </a:xfrm>
          <a:prstGeom prst="rect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8" name="Aula 09 - Slide 07">
            <a:hlinkClick r:id="" action="ppaction://media"/>
            <a:extLst>
              <a:ext uri="{FF2B5EF4-FFF2-40B4-BE49-F238E27FC236}">
                <a16:creationId xmlns:a16="http://schemas.microsoft.com/office/drawing/2014/main" id="{247A6EE9-36B5-45DD-84DB-A803387A5C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7723" y="5891044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1000"/>
                                        <p:tgtEl>
                                          <p:spTgt spid="11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50"/>
                            </p:stCondLst>
                            <p:childTnLst>
                              <p:par>
                                <p:cTn id="4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11268" grpId="0"/>
      <p:bldP spid="7" grpId="0"/>
      <p:bldP spid="12" grpId="0"/>
      <p:bldP spid="11272" grpId="0"/>
      <p:bldP spid="11273" grpId="0"/>
      <p:bldP spid="11274" grpId="0"/>
      <p:bldP spid="1127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D9595CB3-6514-4012-8328-3C5970616146}"/>
              </a:ext>
            </a:extLst>
          </p:cNvPr>
          <p:cNvSpPr txBox="1"/>
          <p:nvPr/>
        </p:nvSpPr>
        <p:spPr>
          <a:xfrm>
            <a:off x="703263" y="368300"/>
            <a:ext cx="6800850" cy="58531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Bef>
                <a:spcPts val="300"/>
              </a:spcBef>
              <a:spcAft>
                <a:spcPts val="100"/>
              </a:spcAft>
              <a:tabLst>
                <a:tab pos="180340" algn="l"/>
                <a:tab pos="810260" algn="l"/>
              </a:tabLs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Programa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pt-BR" sz="1400" dirty="0" err="1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LeFuncionarios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630555" algn="l"/>
                <a:tab pos="900430" algn="l"/>
                <a:tab pos="1170305" algn="l"/>
                <a:tab pos="2070735" algn="l"/>
              </a:tabLst>
              <a:defRPr/>
            </a:pPr>
            <a:r>
              <a:rPr lang="pt-PT" sz="1400" b="1" dirty="0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Tipo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pt-BR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TFuncionario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=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registro</a:t>
            </a:r>
          </a:p>
          <a:p>
            <a:pPr marL="270510"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63055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</a:t>
            </a:r>
            <a:r>
              <a:rPr lang="pt-BR" sz="1400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matric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 </a:t>
            </a:r>
            <a:r>
              <a:rPr lang="pt-BR" sz="14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inteiro</a:t>
            </a:r>
          </a:p>
          <a:p>
            <a:pPr marL="270510"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63055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nome: </a:t>
            </a:r>
            <a:r>
              <a:rPr lang="pt-BR" sz="14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caractere</a:t>
            </a:r>
          </a:p>
          <a:p>
            <a:pPr marL="270510"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63055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sexo: </a:t>
            </a:r>
            <a:r>
              <a:rPr lang="pt-BR" sz="14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caractere</a:t>
            </a:r>
          </a:p>
          <a:p>
            <a:pPr marL="270510"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63055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cargo: </a:t>
            </a:r>
            <a:r>
              <a:rPr lang="pt-BR" sz="14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caractere</a:t>
            </a:r>
          </a:p>
          <a:p>
            <a:pPr marL="270510"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63055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pt-BR" sz="1400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dtaAdm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 </a:t>
            </a:r>
            <a:r>
              <a:rPr lang="pt-BR" sz="14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caractere</a:t>
            </a:r>
          </a:p>
          <a:p>
            <a:pPr marL="270510"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63055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salario: </a:t>
            </a:r>
            <a:r>
              <a:rPr lang="pt-BR" sz="14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real</a:t>
            </a:r>
          </a:p>
          <a:p>
            <a:pPr marL="270510"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270510" algn="l"/>
              </a:tabLst>
              <a:defRPr/>
            </a:pPr>
            <a:r>
              <a:rPr lang="pt-BR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FimRegistro</a:t>
            </a:r>
            <a:endParaRPr lang="pt-BR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270510"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270510" algn="l"/>
              </a:tabLs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400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Funcionario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 </a:t>
            </a:r>
            <a:r>
              <a:rPr lang="pt-BR" sz="1400" b="1" dirty="0" err="1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TFuncionario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4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63055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Início</a:t>
            </a:r>
            <a:endParaRPr lang="pt-B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270510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"Digite a matrícula do funcionário: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 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Funcionario.matric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 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"Digite o nome do funcionário: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 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Funcionario.nome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 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"Digite o sexo do funcionário: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Funcionario.sexo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		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"Digite o cargo do funcionário: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Funcionario.cargo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"Digite a data de admissão do funcionário: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Funcionario.dtaAdm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"Digite o salário do funcionário: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Funcionario.salario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FimPrograma</a:t>
            </a:r>
          </a:p>
        </p:txBody>
      </p:sp>
      <p:pic>
        <p:nvPicPr>
          <p:cNvPr id="4" name="Aula 09 - Silde 08 ">
            <a:hlinkClick r:id="" action="ppaction://media"/>
            <a:extLst>
              <a:ext uri="{FF2B5EF4-FFF2-40B4-BE49-F238E27FC236}">
                <a16:creationId xmlns:a16="http://schemas.microsoft.com/office/drawing/2014/main" id="{55945033-E159-4ADE-9591-69C2877233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24166" y="5899481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69213E76-8072-429C-9CC4-15FB373CD99C}"/>
              </a:ext>
            </a:extLst>
          </p:cNvPr>
          <p:cNvSpPr txBox="1"/>
          <p:nvPr/>
        </p:nvSpPr>
        <p:spPr>
          <a:xfrm>
            <a:off x="71438" y="835025"/>
            <a:ext cx="8605837" cy="21240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Bef>
                <a:spcPts val="300"/>
              </a:spcBef>
              <a:spcAft>
                <a:spcPts val="300"/>
              </a:spcAft>
              <a:tabLst>
                <a:tab pos="180340" algn="l"/>
                <a:tab pos="810260" algn="l"/>
              </a:tabLst>
              <a:defRPr/>
            </a:pP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Um </a:t>
            </a:r>
            <a:r>
              <a:rPr lang="pt-BR" sz="2200" b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registro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(uma linha)  pode suportar vários tipos de dados em seus campos; então, também é possível criar </a:t>
            </a:r>
            <a:r>
              <a:rPr lang="pt-BR" sz="2200" u="sng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vários registros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para constituir um </a:t>
            </a:r>
            <a:r>
              <a:rPr lang="pt-BR" sz="2200" u="sng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conjunto de registros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. Na verdade, aquela </a:t>
            </a:r>
            <a:r>
              <a:rPr lang="pt-BR" sz="2200" u="sng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tabela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de funcionários vista anteriormente, é um conjunto de registros, já que os dados de cada funcionário é um </a:t>
            </a:r>
            <a:r>
              <a:rPr lang="pt-BR" sz="2200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registro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. Por isto, teremos que usar um </a:t>
            </a:r>
            <a:r>
              <a:rPr lang="pt-BR" sz="2200" i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loop</a:t>
            </a:r>
            <a:r>
              <a:rPr lang="pt-BR" sz="22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criar um conjunto de registros.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0F68206-FE4F-4902-AD9B-0EF2D6DBBA60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4763"/>
            <a:ext cx="7772400" cy="658812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Conjunto de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registros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5" name="Line 6">
            <a:extLst>
              <a:ext uri="{FF2B5EF4-FFF2-40B4-BE49-F238E27FC236}">
                <a16:creationId xmlns:a16="http://schemas.microsoft.com/office/drawing/2014/main" id="{1F4F6035-8789-4B0C-86EE-D2E39A1EF739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86970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13317" name="CaixaDeTexto 5">
            <a:extLst>
              <a:ext uri="{FF2B5EF4-FFF2-40B4-BE49-F238E27FC236}">
                <a16:creationId xmlns:a16="http://schemas.microsoft.com/office/drawing/2014/main" id="{5D9436C2-1BBD-43DB-9A75-B93B558AE2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437" y="3084513"/>
            <a:ext cx="8908129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200" dirty="0"/>
              <a:t>Após criar o registro e depois a </a:t>
            </a:r>
            <a:r>
              <a:rPr lang="pt-BR" alt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variável-registro</a:t>
            </a:r>
            <a:r>
              <a:rPr lang="pt-BR" altLang="pt-BR" sz="2200" dirty="0"/>
              <a:t>, o próximo passo é iniciar os campos com leituras dentro de um </a:t>
            </a:r>
            <a:r>
              <a:rPr lang="pt-BR" altLang="pt-BR" sz="2200" i="1" dirty="0"/>
              <a:t>loop</a:t>
            </a:r>
            <a:r>
              <a:rPr lang="pt-BR" altLang="pt-BR" sz="2200" dirty="0"/>
              <a:t>.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21EC42A-5776-449D-B0CE-04A6C140F7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4270375"/>
            <a:ext cx="6019800" cy="188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179388" algn="l"/>
                <a:tab pos="269875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179388" algn="l"/>
                <a:tab pos="269875" algn="l"/>
              </a:tabLs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179388" algn="l"/>
                <a:tab pos="269875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179388" algn="l"/>
                <a:tab pos="26987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179388" algn="l"/>
                <a:tab pos="26987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9388" algn="l"/>
                <a:tab pos="26987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9388" algn="l"/>
                <a:tab pos="26987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9388" algn="l"/>
                <a:tab pos="26987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179388" algn="l"/>
                <a:tab pos="26987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</a:pPr>
            <a:r>
              <a:rPr lang="pt-BR" altLang="pt-BR" sz="18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pt-BR" altLang="pt-B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Para</a:t>
            </a:r>
            <a:r>
              <a:rPr lang="pt-BR" alt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j </a:t>
            </a:r>
            <a:r>
              <a:rPr lang="pt-BR" altLang="pt-B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De</a:t>
            </a:r>
            <a:r>
              <a:rPr lang="pt-BR" altLang="pt-BR" sz="1800" dirty="0">
                <a:latin typeface="Courier New" panose="02070309020205020404" pitchFamily="49" charset="0"/>
                <a:cs typeface="Times New Roman" panose="02020603050405020304" pitchFamily="18" charset="0"/>
              </a:rPr>
              <a:t> 1 </a:t>
            </a:r>
            <a:r>
              <a:rPr lang="pt-BR" altLang="pt-B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Até</a:t>
            </a:r>
            <a:r>
              <a:rPr lang="pt-BR" altLang="pt-BR" sz="1800" dirty="0">
                <a:latin typeface="Courier New" panose="02070309020205020404" pitchFamily="49" charset="0"/>
                <a:cs typeface="Times New Roman" panose="02020603050405020304" pitchFamily="18" charset="0"/>
              </a:rPr>
              <a:t> n </a:t>
            </a:r>
            <a:r>
              <a:rPr lang="pt-BR" altLang="pt-B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Faça</a:t>
            </a:r>
            <a:r>
              <a:rPr lang="pt-BR" altLang="pt-BR" sz="18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</a:pPr>
            <a:r>
              <a:rPr lang="pt-BR" altLang="pt-BR" sz="1800" dirty="0">
                <a:latin typeface="Courier New" panose="02070309020205020404" pitchFamily="49" charset="0"/>
                <a:cs typeface="Times New Roman" panose="02020603050405020304" pitchFamily="18" charset="0"/>
              </a:rPr>
              <a:t>		   </a:t>
            </a:r>
            <a:r>
              <a:rPr lang="pt-BR" altLang="pt-B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altLang="pt-BR" sz="18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"Digite o valor do campo: "</a:t>
            </a:r>
            <a:r>
              <a:rPr lang="pt-BR" altLang="pt-BR" sz="18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</a:pPr>
            <a:r>
              <a:rPr lang="pt-BR" altLang="pt-BR" sz="1800" dirty="0">
                <a:latin typeface="Courier New" panose="02070309020205020404" pitchFamily="49" charset="0"/>
                <a:cs typeface="Times New Roman" panose="02020603050405020304" pitchFamily="18" charset="0"/>
              </a:rPr>
              <a:t>		   </a:t>
            </a:r>
            <a:r>
              <a:rPr lang="pt-BR" altLang="pt-B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altLang="pt-BR" sz="1800" dirty="0">
                <a:latin typeface="Courier New" panose="02070309020205020404" pitchFamily="49" charset="0"/>
                <a:cs typeface="Times New Roman" panose="02020603050405020304" pitchFamily="18" charset="0"/>
              </a:rPr>
              <a:t>(variável-registo</a:t>
            </a:r>
            <a:r>
              <a:rPr lang="pt-BR" altLang="pt-BR" sz="18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[j]</a:t>
            </a:r>
            <a:r>
              <a:rPr lang="pt-BR" altLang="pt-BR" sz="1800" dirty="0">
                <a:latin typeface="Courier New" panose="02070309020205020404" pitchFamily="49" charset="0"/>
                <a:cs typeface="Times New Roman" panose="02020603050405020304" pitchFamily="18" charset="0"/>
              </a:rPr>
              <a:t>.campo)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</a:pPr>
            <a:r>
              <a:rPr lang="pt-BR" altLang="pt-BR" sz="1800" dirty="0">
                <a:latin typeface="Courier New" panose="02070309020205020404" pitchFamily="49" charset="0"/>
                <a:cs typeface="Times New Roman" panose="02020603050405020304" pitchFamily="18" charset="0"/>
              </a:rPr>
              <a:t>		   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</a:pP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	   ...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</a:pPr>
            <a:r>
              <a:rPr lang="pt-BR" altLang="pt-BR" sz="18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pt-BR" altLang="pt-B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FimPara</a:t>
            </a:r>
            <a:r>
              <a:rPr lang="pt-BR" altLang="pt-BR" sz="18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endParaRPr lang="pt-BR" altLang="pt-B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4D46CD0-B704-4A89-B33F-F23211E01A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3438" y="4213225"/>
            <a:ext cx="5746750" cy="1998663"/>
          </a:xfrm>
          <a:prstGeom prst="rect">
            <a:avLst/>
          </a:prstGeom>
          <a:noFill/>
          <a:ln w="12700" algn="ctr">
            <a:solidFill>
              <a:srgbClr val="FFFF00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8346343D-42A3-4463-B288-D18C0A18976D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3801979" y="5175250"/>
            <a:ext cx="721136" cy="1305761"/>
          </a:xfrm>
          <a:prstGeom prst="line">
            <a:avLst/>
          </a:prstGeom>
          <a:noFill/>
          <a:ln w="38100" algn="ctr">
            <a:solidFill>
              <a:srgbClr val="FFFF00"/>
            </a:solidFill>
            <a:prstDash val="sysDot"/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113D6628-633C-40BC-92AD-18681F12BA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3021" y="6344820"/>
            <a:ext cx="198780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800" dirty="0">
                <a:solidFill>
                  <a:srgbClr val="FFFF00"/>
                </a:solidFill>
              </a:rPr>
              <a:t> Índice do registro</a:t>
            </a:r>
          </a:p>
        </p:txBody>
      </p:sp>
      <p:pic>
        <p:nvPicPr>
          <p:cNvPr id="12" name="aula 09 - Slide 09">
            <a:hlinkClick r:id="" action="ppaction://media"/>
            <a:extLst>
              <a:ext uri="{FF2B5EF4-FFF2-40B4-BE49-F238E27FC236}">
                <a16:creationId xmlns:a16="http://schemas.microsoft.com/office/drawing/2014/main" id="{62EB99FA-126E-4E38-99C5-6AEDEBA2CC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69967" y="589948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225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3" grpId="0"/>
      <p:bldP spid="4" grpId="0"/>
      <p:bldP spid="13317" grpId="0"/>
      <p:bldP spid="2" grpId="0"/>
      <p:bldP spid="6" grpId="0" animBg="1"/>
      <p:bldP spid="9" grpId="0"/>
    </p:bldLst>
  </p:timing>
</p:sld>
</file>

<file path=ppt/theme/theme1.xml><?xml version="1.0" encoding="utf-8"?>
<a:theme xmlns:a="http://schemas.openxmlformats.org/drawingml/2006/main" name="Apresentação em branco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presentação em branc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pt-B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pt-B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Apresentação em branc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presentação em branco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C:\Arquivos de programas\Microsoft Office\Modelos\Apresentação em branco.pot</Template>
  <TotalTime>4987</TotalTime>
  <Words>1151</Words>
  <Application>Microsoft Office PowerPoint</Application>
  <PresentationFormat>Apresentação na tela (4:3)</PresentationFormat>
  <Paragraphs>130</Paragraphs>
  <Slides>13</Slides>
  <Notes>2</Notes>
  <HiddenSlides>0</HiddenSlides>
  <MMClips>13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Courier New</vt:lpstr>
      <vt:lpstr>Monotype Corsiva</vt:lpstr>
      <vt:lpstr>Times New Roman</vt:lpstr>
      <vt:lpstr>Zurich BT</vt:lpstr>
      <vt:lpstr>Apresentação em branco</vt:lpstr>
      <vt:lpstr>Apresentação do PowerPoint</vt:lpstr>
      <vt:lpstr>Apresentação do PowerPoint</vt:lpstr>
      <vt:lpstr>Exemplo prático de Registro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 problema da comunicação Homem x Máquina</dc:title>
  <dc:creator>Luz</dc:creator>
  <cp:lastModifiedBy>Usuario</cp:lastModifiedBy>
  <cp:revision>1204</cp:revision>
  <dcterms:created xsi:type="dcterms:W3CDTF">2001-07-05T13:40:54Z</dcterms:created>
  <dcterms:modified xsi:type="dcterms:W3CDTF">2022-03-13T16:34:42Z</dcterms:modified>
</cp:coreProperties>
</file>

<file path=docProps/thumbnail.jpeg>
</file>